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0201-D974-4C47-9CD7-DD7C6723C6C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122-EF28-44DD-8BC7-A558F825C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26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0201-D974-4C47-9CD7-DD7C6723C6C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122-EF28-44DD-8BC7-A558F825C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85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0201-D974-4C47-9CD7-DD7C6723C6C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122-EF28-44DD-8BC7-A558F825C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2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0201-D974-4C47-9CD7-DD7C6723C6C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122-EF28-44DD-8BC7-A558F825C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99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0201-D974-4C47-9CD7-DD7C6723C6C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122-EF28-44DD-8BC7-A558F825C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58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0201-D974-4C47-9CD7-DD7C6723C6C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122-EF28-44DD-8BC7-A558F825C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58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0201-D974-4C47-9CD7-DD7C6723C6C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122-EF28-44DD-8BC7-A558F825C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11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0201-D974-4C47-9CD7-DD7C6723C6C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122-EF28-44DD-8BC7-A558F825C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4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0201-D974-4C47-9CD7-DD7C6723C6C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122-EF28-44DD-8BC7-A558F825C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1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0201-D974-4C47-9CD7-DD7C6723C6C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122-EF28-44DD-8BC7-A558F825C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91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0201-D974-4C47-9CD7-DD7C6723C6C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122-EF28-44DD-8BC7-A558F825C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73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B0201-D974-4C47-9CD7-DD7C6723C6C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B7122-EF28-44DD-8BC7-A558F825C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67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9026" y="420130"/>
            <a:ext cx="11005751" cy="4885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spcAft>
                <a:spcPts val="0"/>
              </a:spcAft>
            </a:pPr>
            <a:r>
              <a:rPr lang="ru-RU" b="1" spc="-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spc="-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Итоговые сведения по хирургической службе</a:t>
            </a:r>
            <a:endParaRPr lang="ru-RU" sz="10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080">
              <a:spcAft>
                <a:spcPts val="0"/>
              </a:spcAft>
            </a:pPr>
            <a:r>
              <a:rPr lang="ru-RU" sz="2800" b="1" spc="-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endParaRPr lang="ru-RU" sz="10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080"/>
            <a:r>
              <a:rPr lang="ru-RU" sz="2800" b="1" spc="-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Амурской области </a:t>
            </a:r>
            <a:r>
              <a:rPr lang="ru-RU" sz="2800" b="1" spc="-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2015 год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080"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0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50645" marR="66040" algn="just">
              <a:spcAft>
                <a:spcPts val="0"/>
              </a:spcAft>
            </a:pPr>
            <a:r>
              <a:rPr lang="ru-RU" sz="2800" spc="-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 отчета содержит 17 таблиц, включающая в себя 6 разделов: </a:t>
            </a:r>
          </a:p>
          <a:p>
            <a:pPr marL="1350645" marR="66040" algn="just">
              <a:spcAft>
                <a:spcPts val="0"/>
              </a:spcAft>
            </a:pPr>
            <a:endParaRPr lang="ru-RU" sz="10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6040" lvl="0" indent="-342900" algn="just">
              <a:spcAft>
                <a:spcPts val="0"/>
              </a:spcAft>
              <a:buFont typeface="+mj-lt"/>
              <a:buAutoNum type="romanUcPeriod"/>
              <a:tabLst>
                <a:tab pos="1717675" algn="l"/>
              </a:tabLst>
            </a:pPr>
            <a:r>
              <a:rPr lang="ru-RU" sz="1600" b="1" u="sng" strike="noStrike" spc="-6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Обеспеченность населения койками</a:t>
            </a:r>
            <a:r>
              <a:rPr lang="ru-RU" sz="1600" b="1" u="none" strike="noStrike" spc="-6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1600" u="none" strike="noStrike" spc="-6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1)</a:t>
            </a:r>
            <a:endParaRPr lang="ru-RU" sz="1050" u="none" strike="noStrike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6040" lvl="0" indent="-342900" algn="just">
              <a:spcAft>
                <a:spcPts val="0"/>
              </a:spcAft>
              <a:buFont typeface="+mj-lt"/>
              <a:buAutoNum type="romanUcPeriod"/>
              <a:tabLst>
                <a:tab pos="1717675" algn="l"/>
              </a:tabLst>
            </a:pPr>
            <a:r>
              <a:rPr lang="ru-RU" sz="1600" b="1" u="sng" strike="noStrike" spc="-6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Обеспеченность населения кадрами врачей хирургов</a:t>
            </a:r>
            <a:r>
              <a:rPr lang="ru-RU" sz="1600" b="1" u="none" strike="noStrike" spc="-6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u="none" strike="noStrike" spc="-6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(таблицы 2,3,4)</a:t>
            </a:r>
            <a:endParaRPr lang="ru-RU" sz="1050" u="none" strike="noStrike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6040" lvl="0" indent="-342900" algn="just">
              <a:spcAft>
                <a:spcPts val="0"/>
              </a:spcAft>
              <a:buFont typeface="+mj-lt"/>
              <a:buAutoNum type="romanUcPeriod"/>
              <a:tabLst>
                <a:tab pos="1717675" algn="l"/>
              </a:tabLst>
            </a:pPr>
            <a:r>
              <a:rPr lang="ru-RU" sz="1600" b="1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работы хирургического стационара</a:t>
            </a:r>
            <a:r>
              <a:rPr lang="ru-RU" sz="1600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(таблицы 5,6,7)</a:t>
            </a:r>
            <a:endParaRPr lang="ru-RU" sz="1050" u="none" strike="noStrike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6040" lvl="0" indent="-342900" algn="just">
              <a:spcAft>
                <a:spcPts val="0"/>
              </a:spcAft>
              <a:buFont typeface="+mj-lt"/>
              <a:buAutoNum type="romanUcPeriod"/>
              <a:tabLst>
                <a:tab pos="1717675" algn="l"/>
              </a:tabLst>
            </a:pPr>
            <a:r>
              <a:rPr lang="ru-RU" sz="1600" b="1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работы экстренной хирургической службы по отдельным заболеваниям (данные региона</a:t>
            </a:r>
          </a:p>
          <a:p>
            <a:pPr marL="342900" marR="66040" lvl="0" indent="-342900" algn="just">
              <a:spcAft>
                <a:spcPts val="0"/>
              </a:spcAft>
              <a:buFont typeface="+mj-lt"/>
              <a:buAutoNum type="romanUcPeriod"/>
              <a:tabLst>
                <a:tab pos="1717675" algn="l"/>
              </a:tabLst>
            </a:pPr>
            <a:r>
              <a:rPr lang="ru-RU" sz="1600" b="1" u="sng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деятельности круглосуточного стационара</a:t>
            </a:r>
            <a:r>
              <a:rPr lang="ru-RU" sz="1600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(таблицы 9, 10, 11, 12, 13)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6040" lvl="0" indent="-342900" algn="just">
              <a:spcAft>
                <a:spcPts val="0"/>
              </a:spcAft>
              <a:buFont typeface="+mj-lt"/>
              <a:buAutoNum type="romanUcPeriod"/>
              <a:tabLst>
                <a:tab pos="1717675" algn="l"/>
              </a:tabLst>
            </a:pPr>
            <a:endParaRPr lang="ru-RU" sz="105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6040" lvl="0" indent="-342900" algn="just">
              <a:spcAft>
                <a:spcPts val="0"/>
              </a:spcAft>
              <a:buFont typeface="+mj-lt"/>
              <a:buAutoNum type="romanUcPeriod"/>
              <a:tabLst>
                <a:tab pos="1717675" algn="l"/>
              </a:tabLst>
            </a:pPr>
            <a:r>
              <a:rPr lang="ru-RU" sz="1600" b="1" u="sng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поликлиники</a:t>
            </a:r>
            <a:r>
              <a:rPr lang="ru-RU" sz="16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(таблица 14,15,16,17).</a:t>
            </a:r>
            <a:endParaRPr lang="ru-RU" sz="10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6040" algn="just">
              <a:spcAft>
                <a:spcPts val="0"/>
              </a:spcAft>
            </a:pPr>
            <a:r>
              <a:rPr lang="ru-RU" sz="1600" b="1" u="none" strike="noStrike" spc="-6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38013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Показатели деятельности круглосуточного стационара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134386"/>
              </p:ext>
            </p:extLst>
          </p:nvPr>
        </p:nvGraphicFramePr>
        <p:xfrm>
          <a:off x="1016620" y="1887522"/>
          <a:ext cx="10276205" cy="40770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19480"/>
                <a:gridCol w="721995"/>
                <a:gridCol w="596265"/>
                <a:gridCol w="582295"/>
                <a:gridCol w="646430"/>
                <a:gridCol w="982345"/>
                <a:gridCol w="836930"/>
                <a:gridCol w="1234440"/>
                <a:gridCol w="755650"/>
                <a:gridCol w="789305"/>
                <a:gridCol w="1224280"/>
                <a:gridCol w="986790"/>
              </a:tblGrid>
              <a:tr h="2202649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районов в алфавитном порядке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койки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Средние сроки лечения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Оборот койки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операций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оперированных больных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Оперативная активность (%)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Показатель послеоперационных осложнений (%)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Умерло после операций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Общая летальность (%)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Послеоперационная летальность (%)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Поздняя госпитализация (%)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22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22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22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634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0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145" y="0"/>
            <a:ext cx="10515600" cy="507330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Плановые хирургические операции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017675"/>
              </p:ext>
            </p:extLst>
          </p:nvPr>
        </p:nvGraphicFramePr>
        <p:xfrm>
          <a:off x="411059" y="587231"/>
          <a:ext cx="5880683" cy="604754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51705"/>
                <a:gridCol w="369669"/>
                <a:gridCol w="324018"/>
                <a:gridCol w="588979"/>
                <a:gridCol w="590192"/>
                <a:gridCol w="590192"/>
                <a:gridCol w="565928"/>
              </a:tblGrid>
              <a:tr h="23621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операции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операций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осложнений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Летальность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95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900" spc="-1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Аппендэктомия</a:t>
                      </a:r>
                      <a:r>
                        <a:rPr lang="ru-RU" sz="900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ru-RU" sz="900" spc="-1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хрон</a:t>
                      </a:r>
                      <a:r>
                        <a:rPr lang="ru-RU" sz="900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аппендицит)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43">
                <a:tc>
                  <a:txBody>
                    <a:bodyPr/>
                    <a:lstStyle/>
                    <a:p>
                      <a:pPr marL="121285" marR="214630" indent="698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при язвенной болезни: </a:t>
                      </a:r>
                      <a:r>
                        <a:rPr lang="ru-RU" sz="900" spc="-2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всего: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74">
                <a:tc>
                  <a:txBody>
                    <a:bodyPr/>
                    <a:lstStyle/>
                    <a:p>
                      <a:pPr marL="118745" marR="320040" indent="4445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них: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8745" marR="320040" indent="4445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а) резекция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жел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-ка по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Бильрот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0">
                <a:tc>
                  <a:txBody>
                    <a:bodyPr/>
                    <a:lstStyle/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б) резекция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жел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-ка по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Бильрот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95">
                <a:tc>
                  <a:txBody>
                    <a:bodyPr/>
                    <a:lstStyle/>
                    <a:p>
                      <a:pPr marL="116840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в) </a:t>
                      </a:r>
                      <a:r>
                        <a:rPr lang="ru-RU" sz="900" spc="-2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пилоруссохран</a:t>
                      </a:r>
                      <a:r>
                        <a:rPr lang="ru-RU" sz="90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резекция желудка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43">
                <a:tc>
                  <a:txBody>
                    <a:bodyPr/>
                    <a:lstStyle/>
                    <a:p>
                      <a:pPr marL="6985" marR="15875" indent="107315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г) стволовая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ваготомия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+ дрен. опе­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рация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0">
                <a:tc>
                  <a:txBody>
                    <a:bodyPr/>
                    <a:lstStyle/>
                    <a:p>
                      <a:pPr marL="109855">
                        <a:spcAft>
                          <a:spcPts val="0"/>
                        </a:spcAft>
                      </a:pPr>
                      <a:r>
                        <a:rPr lang="ru-RU" sz="9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д) СПВ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0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е) СПВ + дрен. операция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0">
                <a:tc>
                  <a:txBody>
                    <a:bodyPr/>
                    <a:lstStyle/>
                    <a:p>
                      <a:pPr marL="109855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ж) </a:t>
                      </a:r>
                      <a:r>
                        <a:rPr lang="ru-RU" sz="900" spc="-2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реконструкт</a:t>
                      </a:r>
                      <a:r>
                        <a:rPr lang="ru-RU" sz="90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операции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0">
                <a:tc>
                  <a:txBody>
                    <a:bodyPr/>
                    <a:lstStyle/>
                    <a:p>
                      <a:pPr marL="116840">
                        <a:spcAft>
                          <a:spcPts val="0"/>
                        </a:spcAft>
                      </a:pPr>
                      <a:r>
                        <a:rPr lang="ru-RU" sz="900" spc="-3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Грыжесечение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0">
                <a:tc>
                  <a:txBody>
                    <a:bodyPr/>
                    <a:lstStyle/>
                    <a:p>
                      <a:pPr marL="2540" marR="13970" indent="109855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Тиреоэктомия</a:t>
                      </a:r>
                      <a:r>
                        <a:rPr lang="ru-RU" sz="90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резекция щитовидной </a:t>
                      </a:r>
                      <a:r>
                        <a:rPr lang="ru-RU" sz="900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железы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60">
                <a:tc>
                  <a:txBody>
                    <a:bodyPr/>
                    <a:lstStyle/>
                    <a:p>
                      <a:pPr marL="6985" marR="15875" indent="10731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на легких, плевре, органах </a:t>
                      </a: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средостения, всего: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74">
                <a:tc>
                  <a:txBody>
                    <a:bodyPr/>
                    <a:lstStyle/>
                    <a:p>
                      <a:pPr marL="111760" marR="1131570" indent="254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ru-RU" sz="900" spc="-2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</a:t>
                      </a:r>
                      <a:r>
                        <a:rPr lang="ru-RU" sz="900" spc="-2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них:</a:t>
                      </a:r>
                      <a:r>
                        <a:rPr lang="ru-RU" sz="900" spc="-1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резекция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1760" marR="1131570" indent="254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ru-RU" sz="900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легких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marR="113157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ru-RU" sz="900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пневмонэкомия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лобэктомия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8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0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торакопластика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26">
                <a:tc>
                  <a:txBody>
                    <a:bodyPr/>
                    <a:lstStyle/>
                    <a:p>
                      <a:pPr>
                        <a:lnSpc>
                          <a:spcPts val="2645"/>
                        </a:lnSpc>
                        <a:spcAft>
                          <a:spcPts val="0"/>
                        </a:spcAft>
                      </a:pPr>
                      <a:r>
                        <a:rPr lang="ru-RU" sz="90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торакотомия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05"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80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05"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плеврэктомия, декортикация легко­</a:t>
                      </a:r>
                      <a:r>
                        <a:rPr lang="ru-RU" sz="900" spc="-3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на пищеводе, всего: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ru-RU" sz="900" spc="-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них: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ru-RU" sz="900" spc="-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резекция и пластика пищевода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5">
                <a:tc>
                  <a:txBody>
                    <a:bodyPr/>
                    <a:lstStyle/>
                    <a:p>
                      <a:pPr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ru-RU" sz="900" spc="-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при грыжах пищеводно­</a:t>
                      </a:r>
                      <a:r>
                        <a:rPr lang="ru-RU" sz="900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 отверстия диафрагмы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по поводу туберкулеза лег­ких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на сердце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43"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на желчных путях и печени </a:t>
                      </a:r>
                      <a:r>
                        <a:rPr lang="ru-RU" sz="900" spc="-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 ЖКБ </a:t>
                      </a:r>
                      <a:r>
                        <a:rPr lang="ru-RU" sz="900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всего: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43">
                <a:tc>
                  <a:txBody>
                    <a:bodyPr/>
                    <a:lstStyle/>
                    <a:p>
                      <a:pPr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900" spc="-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900" spc="-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а)</a:t>
                      </a:r>
                      <a:r>
                        <a:rPr lang="ru-RU" sz="900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повторные и рекнструктивные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900" spc="-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800" spc="-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33">
                <a:tc>
                  <a:txBody>
                    <a:bodyPr/>
                    <a:lstStyle/>
                    <a:p>
                      <a:pPr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б)</a:t>
                      </a:r>
                      <a:r>
                        <a:rPr lang="ru-RU" sz="900" spc="-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холедохолитотомия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800" spc="-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33">
                <a:tc>
                  <a:txBody>
                    <a:bodyPr/>
                    <a:lstStyle/>
                    <a:p>
                      <a:pPr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в) билиодигестивные анастомозы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654" marR="39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03495"/>
              </p:ext>
            </p:extLst>
          </p:nvPr>
        </p:nvGraphicFramePr>
        <p:xfrm>
          <a:off x="6501467" y="507333"/>
          <a:ext cx="5033395" cy="610319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65954"/>
                <a:gridCol w="497554"/>
                <a:gridCol w="468626"/>
                <a:gridCol w="510703"/>
                <a:gridCol w="488087"/>
                <a:gridCol w="511754"/>
                <a:gridCol w="490717"/>
              </a:tblGrid>
              <a:tr h="370306">
                <a:tc>
                  <a:txBody>
                    <a:bodyPr/>
                    <a:lstStyle/>
                    <a:p>
                      <a:pPr marR="928370">
                        <a:lnSpc>
                          <a:spcPts val="865"/>
                        </a:lnSpc>
                        <a:spcAft>
                          <a:spcPts val="0"/>
                        </a:spcAft>
                      </a:pPr>
                      <a:r>
                        <a:rPr lang="ru-RU" sz="900" spc="-2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</a:t>
                      </a:r>
                      <a:r>
                        <a:rPr lang="ru-RU" sz="900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а)</a:t>
                      </a:r>
                      <a:r>
                        <a:rPr lang="ru-RU" sz="900" spc="-1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геммороидоэктомия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б) иссечение свищей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в) </a:t>
                      </a: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полипэктомии</a:t>
                      </a:r>
                      <a:r>
                        <a:rPr lang="ru-RU" sz="900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г) </a:t>
                      </a:r>
                      <a:r>
                        <a:rPr lang="ru-RU" sz="900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резекция толстой кишки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д) передняя резекция прямой кишки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е) брюшно - промежностная     экстирпация прямой кишки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 ) брюшно-анальная резекция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з) гемиколэктомия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и) операция Гартмана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22">
                <a:tc>
                  <a:txBody>
                    <a:bodyPr/>
                    <a:lstStyle/>
                    <a:p>
                      <a:pPr marL="109855">
                        <a:spcAft>
                          <a:spcPts val="0"/>
                        </a:spcAft>
                      </a:pPr>
                      <a:r>
                        <a:rPr lang="ru-RU" sz="90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на сосудах, всего: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42">
                <a:tc>
                  <a:txBody>
                    <a:bodyPr/>
                    <a:lstStyle/>
                    <a:p>
                      <a:pPr marR="1494790">
                        <a:lnSpc>
                          <a:spcPts val="8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94790">
                        <a:lnSpc>
                          <a:spcPts val="865"/>
                        </a:lnSpc>
                        <a:spcAft>
                          <a:spcPts val="0"/>
                        </a:spcAft>
                      </a:pPr>
                      <a:r>
                        <a:rPr lang="ru-RU" sz="900" spc="-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а)венэктомия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б) симпатэктомия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900" spc="-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эмболэкто</a:t>
                      </a:r>
                      <a:r>
                        <a:rPr lang="ru-RU" sz="900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мия.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в) эндартерноэктомия, шунтирование, </a:t>
                      </a:r>
                      <a:r>
                        <a:rPr lang="ru-RU" sz="900" spc="-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пластика, протезирование, эмболэктомия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на забрюшинных опухолях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72">
                <a:tc>
                  <a:txBody>
                    <a:bodyPr/>
                    <a:lstStyle/>
                    <a:p>
                      <a:pPr>
                        <a:lnSpc>
                          <a:spcPts val="1945"/>
                        </a:lnSpc>
                        <a:spcAft>
                          <a:spcPts val="0"/>
                        </a:spcAft>
                      </a:pPr>
                      <a:r>
                        <a:rPr lang="ru-RU" sz="900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при опухолях надпочечни­</a:t>
                      </a:r>
                      <a:r>
                        <a:rPr lang="ru-RU" sz="900" spc="-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758">
                <a:tc>
                  <a:txBody>
                    <a:bodyPr/>
                    <a:lstStyle/>
                    <a:p>
                      <a:pPr>
                        <a:lnSpc>
                          <a:spcPts val="1945"/>
                        </a:lnSpc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на молочной железе, </a:t>
                      </a:r>
                      <a:r>
                        <a:rPr lang="ru-RU" sz="90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(радикальные операции и секторальные резекции)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ts val="1945"/>
                        </a:lnSpc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Нефрэктомии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ts val="1945"/>
                        </a:lnSpc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на мочевом пузыре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ts val="1945"/>
                        </a:lnSpc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Трансуретральные операции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22">
                <a:tc>
                  <a:txBody>
                    <a:bodyPr/>
                    <a:lstStyle/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900" spc="-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под контролем УЗ 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22">
                <a:tc>
                  <a:txBody>
                    <a:bodyPr/>
                    <a:lstStyle/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ru-RU" sz="90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под контролем рентгена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ts val="1945"/>
                        </a:lnSpc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Прочие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ts val="1945"/>
                        </a:lnSpc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669" marR="48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8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298" y="0"/>
            <a:ext cx="10515600" cy="541037"/>
          </a:xfrm>
        </p:spPr>
        <p:txBody>
          <a:bodyPr>
            <a:noAutofit/>
          </a:bodyPr>
          <a:lstStyle/>
          <a:p>
            <a:r>
              <a:rPr lang="ru-RU" sz="3200" dirty="0"/>
              <a:t>Оперативная эндоскопия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138519"/>
              </p:ext>
            </p:extLst>
          </p:nvPr>
        </p:nvGraphicFramePr>
        <p:xfrm>
          <a:off x="301211" y="621286"/>
          <a:ext cx="5127523" cy="58454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36963"/>
                <a:gridCol w="598239"/>
                <a:gridCol w="598239"/>
                <a:gridCol w="598239"/>
                <a:gridCol w="598239"/>
                <a:gridCol w="598802"/>
                <a:gridCol w="598802"/>
              </a:tblGrid>
              <a:tr h="159439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операции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операций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осложнений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Летальность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298"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                   Оперативная лапароскопия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86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Лапароскопическая</a:t>
                      </a:r>
                      <a:r>
                        <a:rPr lang="ru-RU" sz="1050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холецистэктомия</a:t>
                      </a:r>
                      <a:r>
                        <a:rPr lang="ru-RU" sz="1050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(ЛХЭ)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6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них: </a:t>
                      </a:r>
                      <a:r>
                        <a:rPr lang="ru-RU" sz="1050" spc="-2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холедохоли-тотомия</a:t>
                      </a:r>
                      <a:r>
                        <a:rPr lang="ru-RU" sz="105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6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Лапароскопическая</a:t>
                      </a:r>
                      <a:r>
                        <a:rPr lang="ru-RU" sz="1050" spc="-5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5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спленэктомия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6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Лапароскопическая резекция желудка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6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Лпароскопическое</a:t>
                      </a:r>
                      <a:r>
                        <a:rPr lang="ru-RU" sz="1050" spc="-5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5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ушивание</a:t>
                      </a:r>
                      <a:r>
                        <a:rPr lang="ru-RU" sz="1050" spc="-5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прободной язвы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6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Лапароскопическая ваго-томия в разных вариантах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6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Лапароскопичекие</a:t>
                      </a:r>
                      <a:r>
                        <a:rPr lang="ru-RU" sz="1050" spc="-5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операции на кишке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6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Лапароскопическая</a:t>
                      </a: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аппендэктомия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6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Лапароскопическая герниопластика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6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Лапароскопическая цистовариэктомия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6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Лапароскопические операции при бесплодии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6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Лапароскопическая ампутация матки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6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Лапароскопическая экстирпация матки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6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Лапароскопическая миомэктомия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6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Лапароскопическая стерилизация женщин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6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Лапароскопическая диагностика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32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Прочие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575470"/>
              </p:ext>
            </p:extLst>
          </p:nvPr>
        </p:nvGraphicFramePr>
        <p:xfrm>
          <a:off x="5776167" y="659028"/>
          <a:ext cx="3903292" cy="582415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65375"/>
                <a:gridCol w="1537917"/>
              </a:tblGrid>
              <a:tr h="43400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                  Оперативная торакоскопия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259" marR="51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351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Торакоскопические</a:t>
                      </a:r>
                      <a:r>
                        <a:rPr lang="ru-RU" sz="1050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операции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259" marR="51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346" marR="68346" marT="34173" marB="341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1351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Торакоскопическая</a:t>
                      </a:r>
                      <a:r>
                        <a:rPr lang="ru-RU" sz="1050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диагностика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259" marR="51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346" marR="68346" marT="34173" marB="341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51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Прочие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259" marR="51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346" marR="68346" marT="34173" marB="341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1239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                           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Эндоскопические операции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259" marR="51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351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Папиллосфинктеротомия</a:t>
                      </a: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259" marR="51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346" marR="68346" marT="34173" marB="341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1351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Ретроградная </a:t>
                      </a:r>
                      <a:r>
                        <a:rPr lang="ru-RU" sz="1050" spc="-3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холангипанкреатография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259" marR="51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346" marR="68346" marT="34173" marB="341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spc="-2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Полипэктомия</a:t>
                      </a:r>
                      <a:r>
                        <a:rPr lang="ru-RU" sz="105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из желудка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259" marR="51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346" marR="68346" marT="34173" marB="341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spc="-1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Полипэктомия</a:t>
                      </a: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из кишки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259" marR="51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346" marR="68346" marT="34173" marB="341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Рассечение, </a:t>
                      </a:r>
                      <a:r>
                        <a:rPr lang="ru-RU" sz="1050" spc="-2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бужирование</a:t>
                      </a:r>
                      <a:r>
                        <a:rPr lang="ru-RU" sz="105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анастомоза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259" marR="51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346" marR="68346" marT="34173" marB="341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Удаление инородного тела пищевого </a:t>
                      </a:r>
                      <a:r>
                        <a:rPr lang="ru-RU" sz="105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тракта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259" marR="51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346" marR="68346" marT="34173" marB="341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spc="-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Удаление инор. тела дыхательных путей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259" marR="51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8346" marR="68346" marT="34173" marB="341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spc="-3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Остановка желуд.-кишечного кровотечения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259" marR="51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8346" marR="68346" marT="34173" marB="341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Бронхиальный гемостаз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259" marR="51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8346" marR="68346" marT="34173" marB="341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Прочие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259" marR="51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8346" marR="68346" marT="34173" marB="341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по региону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259" marR="51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8346" marR="68346" marT="34173" marB="341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661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376822"/>
              </p:ext>
            </p:extLst>
          </p:nvPr>
        </p:nvGraphicFramePr>
        <p:xfrm>
          <a:off x="912341" y="560174"/>
          <a:ext cx="6485237" cy="57842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41108"/>
                <a:gridCol w="1944129"/>
              </a:tblGrid>
              <a:tr h="179360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Показатель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Наличие отделения хирургической ин-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фекции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 количество коек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6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Кол-во коек для больных </a:t>
                      </a:r>
                      <a:r>
                        <a:rPr lang="ru-RU" sz="1200" spc="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хирур-гической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инфекцией в хирургическом от­</a:t>
                      </a:r>
                      <a:r>
                        <a:rPr lang="ru-RU" sz="120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делении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Кол-во лечившихся больных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Кол-во умерших больных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Летальность (%)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2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Кол-во дней лечения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оперированных больных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2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операций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Хирургическая активность (%)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2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койки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2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койки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2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Средние сроки лечения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больных с флегмонами мягких тканей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больных с абсцессами мягких тканей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больных с гнойными ранами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больных с гнойными заболеваниями органов брюшной полости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больных с гнойными заболеваниями органов грудной клетки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больных с прочими заболеваниями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12" marR="32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207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Работа анестезиологической службы региона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737485"/>
              </p:ext>
            </p:extLst>
          </p:nvPr>
        </p:nvGraphicFramePr>
        <p:xfrm>
          <a:off x="838200" y="1803631"/>
          <a:ext cx="10050709" cy="4345501"/>
        </p:xfrm>
        <a:graphic>
          <a:graphicData uri="http://schemas.openxmlformats.org/drawingml/2006/table">
            <a:tbl>
              <a:tblPr/>
              <a:tblGrid>
                <a:gridCol w="4362974"/>
                <a:gridCol w="1700983"/>
                <a:gridCol w="1993376"/>
                <a:gridCol w="1993376"/>
              </a:tblGrid>
              <a:tr h="493019">
                <a:tc rowSpan="2">
                  <a:txBody>
                    <a:bodyPr/>
                    <a:lstStyle/>
                    <a:p>
                      <a:pPr marL="148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Виды анестезиологических пособий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155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155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(абс)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91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Осложнения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кол-во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Эндотрахеальный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наркоз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Внутривенный наркоз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Масочный наркоз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Перидуральная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анестезия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Спинномозговая анестезия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Сакральная анестезия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Электрофарманестезия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Проводниковая анестезия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Всего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2760">
                <a:tc>
                  <a:txBody>
                    <a:bodyPr/>
                    <a:lstStyle/>
                    <a:p>
                      <a:pPr marL="13970" marR="132715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Число операций под общим  </a:t>
                      </a: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обезболиванием (%)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584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Работа поликлиники.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874219"/>
              </p:ext>
            </p:extLst>
          </p:nvPr>
        </p:nvGraphicFramePr>
        <p:xfrm>
          <a:off x="838200" y="1159949"/>
          <a:ext cx="10654718" cy="25088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54351"/>
                <a:gridCol w="1088803"/>
                <a:gridCol w="953691"/>
                <a:gridCol w="1307618"/>
                <a:gridCol w="1009714"/>
                <a:gridCol w="1009714"/>
                <a:gridCol w="998509"/>
                <a:gridCol w="1261483"/>
                <a:gridCol w="839670"/>
                <a:gridCol w="1231165"/>
              </a:tblGrid>
              <a:tr h="1193100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районов в алфавитном порядке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посещений в поликлинике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посещений на дому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прикрепленного населения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занятых врачебных должностей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штатных врачебных должностей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физических лиц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оперированных больных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операций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Хирургическая активность (%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0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0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0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30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 по региону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6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226270"/>
              </p:ext>
            </p:extLst>
          </p:nvPr>
        </p:nvGraphicFramePr>
        <p:xfrm>
          <a:off x="838200" y="3901669"/>
          <a:ext cx="10661822" cy="26617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93457"/>
                <a:gridCol w="764140"/>
                <a:gridCol w="764140"/>
                <a:gridCol w="754941"/>
                <a:gridCol w="818017"/>
                <a:gridCol w="818017"/>
                <a:gridCol w="749028"/>
                <a:gridCol w="749028"/>
                <a:gridCol w="749028"/>
                <a:gridCol w="749028"/>
                <a:gridCol w="758884"/>
                <a:gridCol w="758884"/>
                <a:gridCol w="735230"/>
              </a:tblGrid>
              <a:tr h="355553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районов в алфавитном порядке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                    Операции стационарного уровня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на </a:t>
                      </a:r>
                      <a:r>
                        <a:rPr lang="ru-RU" sz="1200" spc="-2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венах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Грыжесечение при неущемленной грыже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при доброкачественных опухолях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 на молочной железе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Эндоскопические операции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Лапароскопические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68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68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68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68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 по региону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272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8789"/>
          </a:xfrm>
        </p:spPr>
        <p:txBody>
          <a:bodyPr>
            <a:normAutofit fontScale="90000"/>
          </a:bodyPr>
          <a:lstStyle/>
          <a:p>
            <a:pPr lvl="0"/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Операции, выполненные в поликлинике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541985"/>
              </p:ext>
            </p:extLst>
          </p:nvPr>
        </p:nvGraphicFramePr>
        <p:xfrm>
          <a:off x="838200" y="2116116"/>
          <a:ext cx="10304145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43355"/>
                <a:gridCol w="738505"/>
                <a:gridCol w="738505"/>
                <a:gridCol w="729615"/>
                <a:gridCol w="790575"/>
                <a:gridCol w="790575"/>
                <a:gridCol w="723900"/>
                <a:gridCol w="723900"/>
                <a:gridCol w="723900"/>
                <a:gridCol w="723900"/>
                <a:gridCol w="733425"/>
                <a:gridCol w="733425"/>
                <a:gridCol w="710565"/>
              </a:tblGrid>
              <a:tr h="28575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районов в алфавитном порядке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                    Операции амбулаторного уровня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Вскрытие панариция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Вскрытие абсцесса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Вскрытие флегмоны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Вскрытие      мастита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Биопсия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Прочие операции на мягких тканях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 по региону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238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Работа анестезиологической службы в поликлинике в регионе     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20558"/>
              </p:ext>
            </p:extLst>
          </p:nvPr>
        </p:nvGraphicFramePr>
        <p:xfrm>
          <a:off x="1449860" y="2010031"/>
          <a:ext cx="9012193" cy="3797644"/>
        </p:xfrm>
        <a:graphic>
          <a:graphicData uri="http://schemas.openxmlformats.org/drawingml/2006/table">
            <a:tbl>
              <a:tblPr/>
              <a:tblGrid>
                <a:gridCol w="3687561"/>
                <a:gridCol w="1749822"/>
                <a:gridCol w="1787405"/>
                <a:gridCol w="1787405"/>
              </a:tblGrid>
              <a:tr h="482213">
                <a:tc rowSpan="2">
                  <a:txBody>
                    <a:bodyPr/>
                    <a:lstStyle/>
                    <a:p>
                      <a:pPr marL="148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Виды анестезиологических пособий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155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155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(абс)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91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Осложнения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кол-во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7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Эндотрахеальный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наркоз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Внутривенный наркоз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Масочный наркоз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Перидуральная анестезия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Спинномозговая анестезия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7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Сакральная анестезия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Электрофарманестезия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Проводниковая анестезия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Всего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15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ВЫВОДЫ И ПРЕДЛОЖЕНИЯ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(просим также указать заболевания, по лечению которых в регионе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имеются проблемы – кадровые (отсутствие специалистов), маршрутизации, и т.д.)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89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</p:spPr>
        <p:txBody>
          <a:bodyPr/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I.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Обеспеченность населения койками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331847"/>
              </p:ext>
            </p:extLst>
          </p:nvPr>
        </p:nvGraphicFramePr>
        <p:xfrm>
          <a:off x="2011756" y="5915532"/>
          <a:ext cx="7789545" cy="432364"/>
        </p:xfrm>
        <a:graphic>
          <a:graphicData uri="http://schemas.openxmlformats.org/drawingml/2006/table">
            <a:tbl>
              <a:tblPr/>
              <a:tblGrid>
                <a:gridCol w="3463290"/>
                <a:gridCol w="268605"/>
                <a:gridCol w="3463290"/>
                <a:gridCol w="594360"/>
              </a:tblGrid>
              <a:tr h="27113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Обеспеченность населения койками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коек в стационаре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х10000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Численность населения на конец года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994875"/>
              </p:ext>
            </p:extLst>
          </p:nvPr>
        </p:nvGraphicFramePr>
        <p:xfrm>
          <a:off x="1128584" y="1828799"/>
          <a:ext cx="9638271" cy="350931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68738"/>
                <a:gridCol w="662261"/>
                <a:gridCol w="708399"/>
                <a:gridCol w="1368738"/>
                <a:gridCol w="1296649"/>
                <a:gridCol w="1313950"/>
                <a:gridCol w="1313950"/>
                <a:gridCol w="1511606"/>
                <a:gridCol w="93980"/>
              </a:tblGrid>
              <a:tr h="128782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района в алфавитном порядке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К-во ЛПУ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К-во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хирг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Количество  населения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хирургических коек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койками на 10тысяч **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3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преды-дущем 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отчетном 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преды-дущем 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отчетном 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834"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834"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8155"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регионе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66040" algn="just">
                        <a:spcAft>
                          <a:spcPts val="0"/>
                        </a:spcAft>
                      </a:pPr>
                      <a:r>
                        <a:rPr lang="ru-RU" sz="2000" spc="1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807658" y="1289793"/>
            <a:ext cx="61418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вносится только </a:t>
            </a:r>
            <a:r>
              <a:rPr lang="ru-RU" sz="1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взрослое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население в </a:t>
            </a:r>
            <a:r>
              <a:rPr lang="ru-RU" sz="1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абсолютных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4399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124"/>
          </a:xfrm>
        </p:spPr>
        <p:txBody>
          <a:bodyPr>
            <a:normAutofit fontScale="90000"/>
          </a:bodyPr>
          <a:lstStyle/>
          <a:p>
            <a:pPr lvl="0"/>
            <a:r>
              <a:rPr kumimoji="0" lang="ru-RU" sz="3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II. </a:t>
            </a:r>
            <a:r>
              <a:rPr kumimoji="0" lang="ru-RU" sz="31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Обеспеченность населения кадрами врачей хирургов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451177"/>
              </p:ext>
            </p:extLst>
          </p:nvPr>
        </p:nvGraphicFramePr>
        <p:xfrm>
          <a:off x="1260390" y="1565189"/>
          <a:ext cx="10093410" cy="4283675"/>
        </p:xfrm>
        <a:graphic>
          <a:graphicData uri="http://schemas.openxmlformats.org/drawingml/2006/table">
            <a:tbl>
              <a:tblPr/>
              <a:tblGrid>
                <a:gridCol w="3336439"/>
                <a:gridCol w="1170468"/>
                <a:gridCol w="2051336"/>
                <a:gridCol w="814502"/>
                <a:gridCol w="870812"/>
                <a:gridCol w="874835"/>
                <a:gridCol w="890922"/>
                <a:gridCol w="84096"/>
              </a:tblGrid>
              <a:tr h="1308631">
                <a:tc>
                  <a:txBody>
                    <a:bodyPr/>
                    <a:lstStyle/>
                    <a:p>
                      <a:pPr marL="1028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Ф. </a:t>
                      </a:r>
                      <a:r>
                        <a:rPr lang="ru-RU" sz="1800" spc="7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И. О. хирурга полностью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Должность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ctr"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r>
                        <a:rPr lang="ru-RU" sz="12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Ученая </a:t>
                      </a:r>
                      <a:r>
                        <a:rPr lang="ru-RU" sz="1200" spc="4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степень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ctr"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r>
                        <a:rPr lang="ru-RU" sz="1200" spc="4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Кате­</a:t>
                      </a:r>
                      <a:r>
                        <a:rPr lang="ru-RU" sz="1200" spc="3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Стаж работы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хирургом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ct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ru-RU" sz="1200" spc="-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Член </a:t>
                      </a:r>
                      <a:r>
                        <a:rPr lang="ru-RU" sz="1200" spc="-4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38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1. Название районов региона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алфавитном порядке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200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2.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Название районов региона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алфавитном порядке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06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3.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Название районов региона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алфавитном порядке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55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Численность кадров врачей хирургов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абс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266393"/>
              </p:ext>
            </p:extLst>
          </p:nvPr>
        </p:nvGraphicFramePr>
        <p:xfrm>
          <a:off x="1044240" y="1456626"/>
          <a:ext cx="10027414" cy="31318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64842"/>
                <a:gridCol w="1870197"/>
                <a:gridCol w="1893271"/>
                <a:gridCol w="2238164"/>
                <a:gridCol w="1460940"/>
              </a:tblGrid>
              <a:tr h="1043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районов в алфавитном порядке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             Отчетный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9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ЧШДХ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ЧФХ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ЧЗШДХ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ОВХ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9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 по региону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707262"/>
              </p:ext>
            </p:extLst>
          </p:nvPr>
        </p:nvGraphicFramePr>
        <p:xfrm>
          <a:off x="1622387" y="5837502"/>
          <a:ext cx="7789545" cy="843384"/>
        </p:xfrm>
        <a:graphic>
          <a:graphicData uri="http://schemas.openxmlformats.org/drawingml/2006/table">
            <a:tbl>
              <a:tblPr/>
              <a:tblGrid>
                <a:gridCol w="3463290"/>
                <a:gridCol w="268605"/>
                <a:gridCol w="3463290"/>
                <a:gridCol w="594360"/>
              </a:tblGrid>
              <a:tr h="4033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населения врачами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штатных должностей 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врачей хирургов в районе (регионе)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Численность населения,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обслуживаемого данным ЛПУ на конец года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22806" y="4730839"/>
            <a:ext cx="6336671" cy="10618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ЧШДХ - число штатных должностей хирургов;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ЧФХ - число физических лиц хирургов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ЧЗШДХ - число занятых штатных должностей хирургов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ОВХ - обеспеченность врачами хирургами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районов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(на 10 тыс. взрослого населения)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80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Сведения о квалификации хирургов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543866"/>
              </p:ext>
            </p:extLst>
          </p:nvPr>
        </p:nvGraphicFramePr>
        <p:xfrm>
          <a:off x="1548713" y="2800863"/>
          <a:ext cx="8657970" cy="27761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31594"/>
                <a:gridCol w="1731594"/>
                <a:gridCol w="1731594"/>
                <a:gridCol w="1731594"/>
                <a:gridCol w="1731594"/>
              </a:tblGrid>
              <a:tr h="1086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районов в алфавитном порядке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Хирурги высшей категории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Хирурги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категории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Хирурги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категории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6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 категории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6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6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6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6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6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6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6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6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6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6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6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6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6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6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6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6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 по региону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6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6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6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6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86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Общее число хирургических больных и дней лечения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442588"/>
              </p:ext>
            </p:extLst>
          </p:nvPr>
        </p:nvGraphicFramePr>
        <p:xfrm>
          <a:off x="1120345" y="2100648"/>
          <a:ext cx="9967785" cy="289971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93557"/>
                <a:gridCol w="1993557"/>
                <a:gridCol w="1993557"/>
                <a:gridCol w="1993557"/>
                <a:gridCol w="1993557"/>
              </a:tblGrid>
              <a:tr h="9665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районов в алфавитном порядке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Отчетный год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Показатель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ЧПБ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ЧВБ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ЧУБ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ОЧДЛБ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3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 по региону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92194" y="5307024"/>
            <a:ext cx="873187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ЧПБ -  число 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поступивших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больных в отделения общего хирургического профиля в регионе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ЧВБ - число 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выписанных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больных из отделений общего хирургического профиля в регионе.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ЧУБ - число 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умерших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больных в отделениях общего хирургического профиля в регионе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ОЧДЛБ- общее число дней  лечения больных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37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182" y="365125"/>
            <a:ext cx="10120618" cy="1325563"/>
          </a:xfrm>
        </p:spPr>
        <p:txBody>
          <a:bodyPr/>
          <a:lstStyle/>
          <a:p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Число плановых хирургических больных и дней лечения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071818"/>
              </p:ext>
            </p:extLst>
          </p:nvPr>
        </p:nvGraphicFramePr>
        <p:xfrm>
          <a:off x="897924" y="1606377"/>
          <a:ext cx="10231396" cy="33857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87431"/>
                <a:gridCol w="1689617"/>
                <a:gridCol w="1688587"/>
                <a:gridCol w="1688587"/>
                <a:gridCol w="1688587"/>
                <a:gridCol w="1688587"/>
              </a:tblGrid>
              <a:tr h="1277641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районов в алфавитном порядке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Отчетный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411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ЧПБ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ЧОПБ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ЧОслПБ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ЧУПБ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ЧДЛПБ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821"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 по региону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83974" y="5231515"/>
            <a:ext cx="10090711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ЧПБ -  число плановых больных лечившихся в отделениях общего хирургического профиля в районе.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ЧОПБ - число оперированных плановых больных лечившихся в отделениях общего хирургического профиля в регионе  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ЧОслПБ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Число осложнений у оперированных плановых больных, лечившихся в отделениях общего хирургического профиля в регионе.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ЧУПБ - Число умерших из оперированных плановых больных, лечившихся в отделениях общего хирургического профиля в регионе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ЧДЛПБ – число дней лечения плановых больных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3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Число экстренных хирургических больных и дней лечения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051378"/>
              </p:ext>
            </p:extLst>
          </p:nvPr>
        </p:nvGraphicFramePr>
        <p:xfrm>
          <a:off x="1317072" y="1690687"/>
          <a:ext cx="9779473" cy="334270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08480"/>
                <a:gridCol w="1614985"/>
                <a:gridCol w="1614002"/>
                <a:gridCol w="1614002"/>
                <a:gridCol w="1614002"/>
                <a:gridCol w="1614002"/>
              </a:tblGrid>
              <a:tr h="1097767"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районов в алфавитном порядке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Отчетный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141"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ЧЭБ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ЧОЭБ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ЧОслЭБ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ЧУЭБ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ЧДЛЭБ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1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1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1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285"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региону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03113" y="5403463"/>
            <a:ext cx="1019343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ЧЭБ -  число экстренных больных лечившихся в отделениях общего хирургического профиля в районе.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ЧОЭБ - число оперированных экстренных больных лечившихся в отделениях общего хирургического профиля в регионе  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ЧОслЭБ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число осложнений у оперированных экстренных больных, лечившихся в отделениях общего хирургического профиля в регионе.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ЧУЭБ - число умерших из оперированных экстренных больных, лечившихся в отделениях общего хирургического профиля в регионе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ЧДЛЭБ – число дней лечения экстренных больных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863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27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Показатели работы экстренной хирургической службы по отдельным заболеваниям (данные региона).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69429"/>
              </p:ext>
            </p:extLst>
          </p:nvPr>
        </p:nvGraphicFramePr>
        <p:xfrm>
          <a:off x="543695" y="1162082"/>
          <a:ext cx="10810105" cy="5337579"/>
        </p:xfrm>
        <a:graphic>
          <a:graphicData uri="http://schemas.openxmlformats.org/drawingml/2006/table">
            <a:tbl>
              <a:tblPr/>
              <a:tblGrid>
                <a:gridCol w="2153702"/>
                <a:gridCol w="1548014"/>
                <a:gridCol w="939077"/>
                <a:gridCol w="1548014"/>
                <a:gridCol w="829246"/>
                <a:gridCol w="828596"/>
                <a:gridCol w="740864"/>
                <a:gridCol w="740864"/>
                <a:gridCol w="740864"/>
                <a:gridCol w="740864"/>
              </a:tblGrid>
              <a:tr h="186563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Диагноз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Коды по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МКБ-10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Сроки доставки в стационар </a:t>
                      </a:r>
                      <a:b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начала заболевания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Доставлено пациентов в стационар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умерло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оперировано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оперировано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умерло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умерло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6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Острая непроходимость кишечника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К56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позже 24 часов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6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Острый аппендицит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К35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позже 24 часов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6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Прободная язва желудка и двенадцатиперстной кишки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К25.2, 5, 6;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К26.2, 5, 6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позже 24 часов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6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Желудочно-кишечное кровотечение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К92.2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позже 24 часов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6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Ущемленная грыжа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К40.0, 1, 3, 4;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К41.0, 1, 3, 4;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К42.0, 1; К43.0, 1;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К44.0, 1; К45.0, 1;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К46.0, 1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9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позже 24 часов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6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Острый холецистит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К80.0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К81.0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позже 24 часов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6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Острый панкреатит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К85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позже 24 часов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6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58714" marR="587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позже 24 часов</a:t>
                      </a: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714" marR="587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048000" y="3090446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69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1567</Words>
  <Application>Microsoft Office PowerPoint</Application>
  <PresentationFormat>Широкоэкранный</PresentationFormat>
  <Paragraphs>1410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I. Обеспеченность населения койками</vt:lpstr>
      <vt:lpstr>II. Обеспеченность населения кадрами врачей хирургов </vt:lpstr>
      <vt:lpstr>Численность кадров врачей хирургов (абс.) </vt:lpstr>
      <vt:lpstr>Сведения о квалификации хирургов</vt:lpstr>
      <vt:lpstr> Общее число хирургических больных и дней лечения </vt:lpstr>
      <vt:lpstr>Число плановых хирургических больных и дней лечения </vt:lpstr>
      <vt:lpstr>Число экстренных хирургических больных и дней лечения </vt:lpstr>
      <vt:lpstr>Показатели работы экстренной хирургической службы по отдельным заболеваниям (данные региона).   </vt:lpstr>
      <vt:lpstr>Показатели деятельности круглосуточного стационара</vt:lpstr>
      <vt:lpstr>Плановые хирургические операции</vt:lpstr>
      <vt:lpstr>Оперативная эндоскопия </vt:lpstr>
      <vt:lpstr>Презентация PowerPoint</vt:lpstr>
      <vt:lpstr>Работа анестезиологической службы региона                  </vt:lpstr>
      <vt:lpstr>Работа поликлиники. </vt:lpstr>
      <vt:lpstr>Операции, выполненные в поликлинике  </vt:lpstr>
      <vt:lpstr>Работа анестезиологической службы в поликлинике в регионе                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2015-12-16T00:11:27Z</dcterms:created>
  <dcterms:modified xsi:type="dcterms:W3CDTF">2015-12-16T00:36:05Z</dcterms:modified>
</cp:coreProperties>
</file>